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5" autoAdjust="0"/>
    <p:restoredTop sz="95161" autoAdjust="0"/>
  </p:normalViewPr>
  <p:slideViewPr>
    <p:cSldViewPr snapToGrid="0" showGuides="1">
      <p:cViewPr varScale="1">
        <p:scale>
          <a:sx n="142" d="100"/>
          <a:sy n="142" d="100"/>
        </p:scale>
        <p:origin x="45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10/23/21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CS-Studio and EPICS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Jan.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38CA-19BD-7B47-A907-814C72D8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32E1-665A-7341-8D5C-7AF33807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8177"/>
            <a:ext cx="11430000" cy="57807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/examples/01_first_steps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cat </a:t>
            </a:r>
            <a:r>
              <a:rPr lang="en-US" sz="2400" dirty="0" err="1">
                <a:latin typeface="Courier" pitchFamily="2" charset="0"/>
              </a:rPr>
              <a:t>speed.db</a:t>
            </a:r>
            <a:endParaRPr lang="en-US" sz="2400" dirty="0">
              <a:latin typeface="Courier" pitchFamily="2" charset="0"/>
            </a:endParaRPr>
          </a:p>
          <a:p>
            <a:endParaRPr lang="en-US" sz="2400" dirty="0"/>
          </a:p>
          <a:p>
            <a:r>
              <a:rPr lang="en-US" sz="2400" dirty="0"/>
              <a:t>Which record gets scanned periodically?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does it do, what’s it’s purpose?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Explain the “CP” in the “ramp” record’s INPA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Explain the SMOO field in the “rate” record</a:t>
            </a:r>
          </a:p>
        </p:txBody>
      </p:sp>
    </p:spTree>
    <p:extLst>
      <p:ext uri="{BB962C8B-B14F-4D97-AF65-F5344CB8AC3E}">
        <p14:creationId xmlns:p14="http://schemas.microsoft.com/office/powerpoint/2010/main" val="19590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38CA-19BD-7B47-A907-814C72D8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in VDCT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32E1-665A-7341-8D5C-7AF33807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8178"/>
            <a:ext cx="11430000" cy="3037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/examples/01_first_steps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vdct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speed.db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Move the records around until you have a “nice” looking layout</a:t>
            </a:r>
          </a:p>
          <a:p>
            <a:pPr lvl="1"/>
            <a:r>
              <a:rPr lang="en-US" dirty="0"/>
              <a:t>All connections (‘wires’) must be detangled</a:t>
            </a:r>
          </a:p>
          <a:p>
            <a:pPr lvl="1"/>
            <a:r>
              <a:rPr lang="en-US" dirty="0"/>
              <a:t>Data should roughly ‘flow’ in one direction, for example left-to-right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1EB5962-0A8A-D743-AD2F-22494DDC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3" y="3945835"/>
            <a:ext cx="8827327" cy="277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57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278E-5E26-B142-B96B-DAA4DB6B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IOC, basic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0F2C-4E0F-BE4B-A48D-DABF3BBB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05111"/>
            <a:ext cx="11430000" cy="4047778"/>
          </a:xfrm>
        </p:spPr>
        <p:txBody>
          <a:bodyPr/>
          <a:lstStyle/>
          <a:p>
            <a:r>
              <a:rPr lang="en-US" dirty="0"/>
              <a:t>In one terminal:</a:t>
            </a:r>
            <a:br>
              <a:rPr lang="en-US" dirty="0"/>
            </a:b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/examples/01_first_steps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softIoc</a:t>
            </a:r>
            <a:r>
              <a:rPr lang="en-US" dirty="0">
                <a:latin typeface="Courier" pitchFamily="2" charset="0"/>
              </a:rPr>
              <a:t> –d </a:t>
            </a:r>
            <a:r>
              <a:rPr lang="en-US" dirty="0" err="1">
                <a:latin typeface="Courier" pitchFamily="2" charset="0"/>
              </a:rPr>
              <a:t>speed.db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/>
              <a:t>In another terminal:</a:t>
            </a:r>
            <a:br>
              <a:rPr lang="en-US" dirty="0"/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ramp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ramp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rate</a:t>
            </a:r>
          </a:p>
          <a:p>
            <a:r>
              <a:rPr lang="en-US" dirty="0"/>
              <a:t>Why is ‘</a:t>
            </a:r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ramp</a:t>
            </a:r>
            <a:r>
              <a:rPr lang="en-US" dirty="0"/>
              <a:t>’ a bad idea?</a:t>
            </a:r>
          </a:p>
        </p:txBody>
      </p:sp>
    </p:spTree>
    <p:extLst>
      <p:ext uri="{BB962C8B-B14F-4D97-AF65-F5344CB8AC3E}">
        <p14:creationId xmlns:p14="http://schemas.microsoft.com/office/powerpoint/2010/main" val="297777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278E-5E26-B142-B96B-DAA4DB6B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in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0F2C-4E0F-BE4B-A48D-DABF3BBB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3184818"/>
          </a:xfrm>
        </p:spPr>
        <p:txBody>
          <a:bodyPr/>
          <a:lstStyle/>
          <a:p>
            <a:r>
              <a:rPr lang="en-US" sz="2400" dirty="0"/>
              <a:t>In terminal:</a:t>
            </a:r>
            <a:br>
              <a:rPr lang="en-US" sz="2400" dirty="0"/>
            </a:br>
            <a:r>
              <a:rPr lang="en-US" sz="2400" dirty="0" err="1">
                <a:latin typeface="Courier" pitchFamily="2" charset="0"/>
              </a:rPr>
              <a:t>css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In CS-Studio</a:t>
            </a:r>
          </a:p>
          <a:p>
            <a:pPr lvl="1"/>
            <a:r>
              <a:rPr lang="en-US" sz="2000" dirty="0"/>
              <a:t>Menu Applications, Display, PV Tree, PV Name: “rate”</a:t>
            </a:r>
          </a:p>
          <a:p>
            <a:pPr lvl="1"/>
            <a:r>
              <a:rPr lang="en-US" sz="2000" dirty="0"/>
              <a:t>Menu Applications, Display, Data Browser</a:t>
            </a:r>
          </a:p>
          <a:p>
            <a:pPr lvl="1"/>
            <a:r>
              <a:rPr lang="en-US" sz="2000" dirty="0"/>
              <a:t>Right-click inside plot, Add PV, “rate”</a:t>
            </a:r>
          </a:p>
          <a:p>
            <a:pPr lvl="1"/>
            <a:r>
              <a:rPr lang="en-US" sz="2000" dirty="0"/>
              <a:t>View for a while, zoom/pan to properly display the data</a:t>
            </a:r>
          </a:p>
          <a:p>
            <a:pPr lvl="1"/>
            <a:r>
              <a:rPr lang="en-US" sz="2000" dirty="0"/>
              <a:t>In terminal, `</a:t>
            </a:r>
            <a:r>
              <a:rPr lang="en-US" sz="2000" dirty="0">
                <a:latin typeface="Courier" pitchFamily="2" charset="0"/>
              </a:rPr>
              <a:t>caput </a:t>
            </a:r>
            <a:r>
              <a:rPr lang="en-US" sz="2000" dirty="0" err="1">
                <a:latin typeface="Courier" pitchFamily="2" charset="0"/>
              </a:rPr>
              <a:t>rate.SMOO</a:t>
            </a:r>
            <a:r>
              <a:rPr lang="en-US" sz="2000" dirty="0">
                <a:latin typeface="Courier" pitchFamily="2" charset="0"/>
              </a:rPr>
              <a:t> 0</a:t>
            </a:r>
            <a:r>
              <a:rPr lang="en-US" sz="2000" dirty="0"/>
              <a:t>` and compare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EC43560-9CB8-244E-8B2E-0594788B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40" y="4167472"/>
            <a:ext cx="7238253" cy="24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176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Courier</vt:lpstr>
      <vt:lpstr>ORNL</vt:lpstr>
      <vt:lpstr>CS-Studio and EPICS Database</vt:lpstr>
      <vt:lpstr>Database</vt:lpstr>
      <vt:lpstr>Database in VDCT</vt:lpstr>
      <vt:lpstr>Start IOC, basic checks</vt:lpstr>
      <vt:lpstr>View in CS-Studio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2021-10-23T14:41:01Z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